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C1E1-0E97-406D-A6AF-7D23503234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74BE-051C-47CC-8DE3-CE9B13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1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C1E1-0E97-406D-A6AF-7D23503234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74BE-051C-47CC-8DE3-CE9B13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4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C1E1-0E97-406D-A6AF-7D23503234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74BE-051C-47CC-8DE3-CE9B1381606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6521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C1E1-0E97-406D-A6AF-7D23503234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74BE-051C-47CC-8DE3-CE9B13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2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C1E1-0E97-406D-A6AF-7D23503234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74BE-051C-47CC-8DE3-CE9B1381606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7363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C1E1-0E97-406D-A6AF-7D23503234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74BE-051C-47CC-8DE3-CE9B13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97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C1E1-0E97-406D-A6AF-7D23503234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74BE-051C-47CC-8DE3-CE9B13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83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C1E1-0E97-406D-A6AF-7D23503234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74BE-051C-47CC-8DE3-CE9B13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6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C1E1-0E97-406D-A6AF-7D23503234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74BE-051C-47CC-8DE3-CE9B13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7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C1E1-0E97-406D-A6AF-7D23503234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74BE-051C-47CC-8DE3-CE9B13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C1E1-0E97-406D-A6AF-7D23503234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74BE-051C-47CC-8DE3-CE9B13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5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C1E1-0E97-406D-A6AF-7D23503234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74BE-051C-47CC-8DE3-CE9B13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4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C1E1-0E97-406D-A6AF-7D23503234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74BE-051C-47CC-8DE3-CE9B13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1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C1E1-0E97-406D-A6AF-7D23503234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74BE-051C-47CC-8DE3-CE9B13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C1E1-0E97-406D-A6AF-7D23503234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74BE-051C-47CC-8DE3-CE9B13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2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74BE-051C-47CC-8DE3-CE9B1381606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C1E1-0E97-406D-A6AF-7D23503234AD}" type="datetimeFigureOut">
              <a:rPr lang="en-US" smtClean="0"/>
              <a:t>1/3/2022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1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5C1E1-0E97-406D-A6AF-7D23503234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FE74BE-051C-47CC-8DE3-CE9B13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7366" y="5029200"/>
            <a:ext cx="3313355" cy="685800"/>
          </a:xfrm>
        </p:spPr>
        <p:txBody>
          <a:bodyPr>
            <a:normAutofit fontScale="90000"/>
          </a:bodyPr>
          <a:lstStyle/>
          <a:p>
            <a:r>
              <a:rPr lang="ro-RO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br>
              <a:rPr lang="ro-RO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o-RO" sz="1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o-RO" sz="1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o-RO" sz="1400" dirty="0">
                <a:latin typeface="Arial Narrow" pitchFamily="34" charset="0"/>
              </a:rPr>
              <a:t/>
            </a:r>
            <a:br>
              <a:rPr lang="ro-RO" sz="1400" dirty="0">
                <a:latin typeface="Arial Narrow" pitchFamily="34" charset="0"/>
              </a:rPr>
            </a:br>
            <a:r>
              <a:rPr lang="ro-RO" sz="1400" dirty="0">
                <a:latin typeface="Arial Narrow" pitchFamily="34" charset="0"/>
              </a:rPr>
              <a:t/>
            </a:r>
            <a:br>
              <a:rPr lang="ro-RO" sz="1400" dirty="0">
                <a:latin typeface="Arial Narrow" pitchFamily="34" charset="0"/>
              </a:rPr>
            </a:br>
            <a:endParaRPr lang="en-GB" sz="1400" dirty="0"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20" y="2978728"/>
            <a:ext cx="3020291" cy="30202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90800" y="817418"/>
            <a:ext cx="701040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o-RO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Asociația </a:t>
            </a:r>
          </a:p>
          <a:p>
            <a:pPr algn="ctr"/>
            <a:r>
              <a:rPr lang="ro-RO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Ai voință, ai putere</a:t>
            </a:r>
          </a:p>
          <a:p>
            <a:pPr algn="ctr"/>
            <a:endParaRPr lang="ro-RO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  <a:p>
            <a:pPr algn="ctr"/>
            <a:r>
              <a:rPr lang="ro-RO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-4 ani de activitate-</a:t>
            </a:r>
          </a:p>
          <a:p>
            <a:pPr algn="ctr"/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8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1"/>
            <a:ext cx="1442841" cy="24934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63083"/>
            <a:ext cx="4089798" cy="1938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3657600"/>
            <a:ext cx="1442841" cy="2430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98" y="3657600"/>
            <a:ext cx="1552903" cy="2430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402" y="3657601"/>
            <a:ext cx="1623196" cy="243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3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838200"/>
            <a:ext cx="1712119" cy="2286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838200"/>
            <a:ext cx="17145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774360"/>
            <a:ext cx="2024761" cy="2699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038600"/>
            <a:ext cx="2540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61" y="4038601"/>
            <a:ext cx="25527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51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295400"/>
            <a:ext cx="7086600" cy="4572000"/>
          </a:xfrm>
        </p:spPr>
        <p:txBody>
          <a:bodyPr/>
          <a:lstStyle/>
          <a:p>
            <a:r>
              <a:rPr lang="ro-RO" sz="2400" dirty="0" smtClean="0">
                <a:latin typeface="Arial Narrow" panose="020B0606020202030204" pitchFamily="34" charset="0"/>
              </a:rPr>
              <a:t>Organizarea pentru cadrele didactice a unui curs- </a:t>
            </a:r>
            <a:r>
              <a:rPr lang="ro-RO" sz="2400" b="1" dirty="0" smtClean="0">
                <a:latin typeface="Arial Narrow" panose="020B0606020202030204" pitchFamily="34" charset="0"/>
              </a:rPr>
              <a:t>Incluziunea copilului cu CES in scoala de masa- </a:t>
            </a:r>
            <a:r>
              <a:rPr lang="ro-RO" sz="2400" dirty="0" smtClean="0">
                <a:latin typeface="Arial Narrow" panose="020B0606020202030204" pitchFamily="34" charset="0"/>
              </a:rPr>
              <a:t>unde au participatt un numar de 25 de cadre didactice.</a:t>
            </a:r>
          </a:p>
          <a:p>
            <a:r>
              <a:rPr lang="ro-RO" sz="2400" b="1" dirty="0" smtClean="0">
                <a:latin typeface="Arial Narrow" panose="020B0606020202030204" pitchFamily="34" charset="0"/>
              </a:rPr>
              <a:t>Campania </a:t>
            </a:r>
            <a:r>
              <a:rPr lang="en-US" sz="2400" b="1" dirty="0" smtClean="0">
                <a:latin typeface="Arial Narrow" panose="020B0606020202030204" pitchFamily="34" charset="0"/>
              </a:rPr>
              <a:t>“</a:t>
            </a:r>
            <a:r>
              <a:rPr lang="ro-RO" sz="2400" b="1" dirty="0" smtClean="0">
                <a:latin typeface="Arial Narrow" panose="020B0606020202030204" pitchFamily="34" charset="0"/>
              </a:rPr>
              <a:t>Doneaza un ghiozdanel</a:t>
            </a:r>
            <a:r>
              <a:rPr lang="en-US" sz="2400" b="1" dirty="0" smtClean="0">
                <a:latin typeface="Arial Narrow" panose="020B0606020202030204" pitchFamily="34" charset="0"/>
              </a:rPr>
              <a:t>”</a:t>
            </a:r>
            <a:r>
              <a:rPr lang="ro-RO" sz="2400" b="1" dirty="0" smtClean="0">
                <a:latin typeface="Arial Narrow" panose="020B0606020202030204" pitchFamily="34" charset="0"/>
              </a:rPr>
              <a:t> </a:t>
            </a:r>
            <a:r>
              <a:rPr lang="ro-RO" sz="2400" dirty="0" smtClean="0">
                <a:latin typeface="Arial Narrow" panose="020B0606020202030204" pitchFamily="34" charset="0"/>
              </a:rPr>
              <a:t>– unde au fost oferite un numar de 70 de ghiozdane </a:t>
            </a:r>
            <a:r>
              <a:rPr lang="ro-RO" sz="2400" dirty="0">
                <a:latin typeface="Arial Narrow" panose="020B0606020202030204" pitchFamily="34" charset="0"/>
              </a:rPr>
              <a:t>la inceput de an scolar</a:t>
            </a:r>
            <a:r>
              <a:rPr lang="ro-RO" sz="2400" dirty="0" smtClean="0">
                <a:latin typeface="Arial Narrow" panose="020B0606020202030204" pitchFamily="34" charset="0"/>
              </a:rPr>
              <a:t>  copiilor din familii cu situatie materiala precara</a:t>
            </a:r>
            <a:r>
              <a:rPr lang="en-US" sz="24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en-US" sz="2400" dirty="0" err="1" smtClean="0">
                <a:latin typeface="Arial Narrow" panose="020B0606020202030204" pitchFamily="34" charset="0"/>
              </a:rPr>
              <a:t>Oranizare</a:t>
            </a:r>
            <a:r>
              <a:rPr lang="ro-RO" sz="2400" dirty="0" smtClean="0">
                <a:latin typeface="Arial Narrow" panose="020B0606020202030204" pitchFamily="34" charset="0"/>
              </a:rPr>
              <a:t>a unei</a:t>
            </a:r>
            <a:r>
              <a:rPr lang="en-US" sz="2400" dirty="0" smtClean="0">
                <a:latin typeface="Arial Narrow" panose="020B0606020202030204" pitchFamily="34" charset="0"/>
              </a:rPr>
              <a:t> Tab</a:t>
            </a:r>
            <a:r>
              <a:rPr lang="ro-RO" sz="2400" dirty="0" smtClean="0">
                <a:latin typeface="Arial Narrow" panose="020B0606020202030204" pitchFamily="34" charset="0"/>
              </a:rPr>
              <a:t>ere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Terapeutic</a:t>
            </a:r>
            <a:r>
              <a:rPr lang="ro-RO" sz="2400" dirty="0" smtClean="0">
                <a:latin typeface="Arial Narrow" panose="020B0606020202030204" pitchFamily="34" charset="0"/>
              </a:rPr>
              <a:t>e sponsorizata</a:t>
            </a:r>
            <a:r>
              <a:rPr lang="en-US" sz="2400" dirty="0" smtClean="0">
                <a:latin typeface="Arial Narrow" panose="020B0606020202030204" pitchFamily="34" charset="0"/>
              </a:rPr>
              <a:t> de o </a:t>
            </a:r>
            <a:r>
              <a:rPr lang="en-US" sz="2400" dirty="0" err="1" smtClean="0">
                <a:latin typeface="Arial Narrow" panose="020B0606020202030204" pitchFamily="34" charset="0"/>
              </a:rPr>
              <a:t>saptamana</a:t>
            </a:r>
            <a:r>
              <a:rPr lang="en-US" sz="2400" dirty="0" smtClean="0">
                <a:latin typeface="Arial Narrow" panose="020B0606020202030204" pitchFamily="34" charset="0"/>
              </a:rPr>
              <a:t> la </a:t>
            </a:r>
            <a:r>
              <a:rPr lang="en-US" sz="2400" dirty="0" err="1" smtClean="0">
                <a:latin typeface="Arial Narrow" panose="020B0606020202030204" pitchFamily="34" charset="0"/>
              </a:rPr>
              <a:t>Maramures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pentru</a:t>
            </a:r>
            <a:r>
              <a:rPr lang="en-US" sz="2400" dirty="0" smtClean="0">
                <a:latin typeface="Arial Narrow" panose="020B0606020202030204" pitchFamily="34" charset="0"/>
              </a:rPr>
              <a:t> un </a:t>
            </a:r>
            <a:r>
              <a:rPr lang="en-US" sz="2400" dirty="0" err="1" smtClean="0">
                <a:latin typeface="Arial Narrow" panose="020B0606020202030204" pitchFamily="34" charset="0"/>
              </a:rPr>
              <a:t>numar</a:t>
            </a:r>
            <a:r>
              <a:rPr lang="en-US" sz="2400" dirty="0" smtClean="0">
                <a:latin typeface="Arial Narrow" panose="020B0606020202030204" pitchFamily="34" charset="0"/>
              </a:rPr>
              <a:t> de 30 de </a:t>
            </a:r>
            <a:r>
              <a:rPr lang="en-US" sz="2400" dirty="0" err="1" smtClean="0">
                <a:latin typeface="Arial Narrow" panose="020B0606020202030204" pitchFamily="34" charset="0"/>
              </a:rPr>
              <a:t>copii</a:t>
            </a:r>
            <a:r>
              <a:rPr lang="en-US" sz="2400" dirty="0" smtClean="0">
                <a:latin typeface="Arial Narrow" panose="020B0606020202030204" pitchFamily="34" charset="0"/>
              </a:rPr>
              <a:t> cu CES din </a:t>
            </a:r>
            <a:r>
              <a:rPr lang="en-US" sz="2400" dirty="0" err="1" smtClean="0">
                <a:latin typeface="Arial Narrow" panose="020B0606020202030204" pitchFamily="34" charset="0"/>
              </a:rPr>
              <a:t>cei</a:t>
            </a:r>
            <a:r>
              <a:rPr lang="en-US" sz="2400" dirty="0" smtClean="0">
                <a:latin typeface="Arial Narrow" panose="020B0606020202030204" pitchFamily="34" charset="0"/>
              </a:rPr>
              <a:t> care </a:t>
            </a:r>
            <a:r>
              <a:rPr lang="en-US" sz="2400" dirty="0" err="1" smtClean="0">
                <a:latin typeface="Arial Narrow" panose="020B0606020202030204" pitchFamily="34" charset="0"/>
              </a:rPr>
              <a:t>beneficiaza</a:t>
            </a:r>
            <a:r>
              <a:rPr lang="en-US" sz="2400" dirty="0" smtClean="0">
                <a:latin typeface="Arial Narrow" panose="020B0606020202030204" pitchFamily="34" charset="0"/>
              </a:rPr>
              <a:t> de </a:t>
            </a:r>
            <a:r>
              <a:rPr lang="en-US" sz="2400" dirty="0" err="1" smtClean="0">
                <a:latin typeface="Arial Narrow" panose="020B0606020202030204" pitchFamily="34" charset="0"/>
              </a:rPr>
              <a:t>terapie</a:t>
            </a:r>
            <a:r>
              <a:rPr lang="en-US" sz="2400" dirty="0" smtClean="0">
                <a:latin typeface="Arial Narrow" panose="020B0606020202030204" pitchFamily="34" charset="0"/>
              </a:rPr>
              <a:t> in </a:t>
            </a:r>
            <a:r>
              <a:rPr lang="en-US" sz="2400" dirty="0" err="1" smtClean="0">
                <a:latin typeface="Arial Narrow" panose="020B0606020202030204" pitchFamily="34" charset="0"/>
              </a:rPr>
              <a:t>cadrul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Asociatiei</a:t>
            </a:r>
            <a:r>
              <a:rPr lang="ro-RO" sz="2400" dirty="0" smtClean="0">
                <a:latin typeface="Arial Narrow" panose="020B060602020203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88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8" y="792692"/>
            <a:ext cx="4229185" cy="20019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225" y="792692"/>
            <a:ext cx="4229184" cy="2001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7" y="3920838"/>
            <a:ext cx="4179089" cy="1981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05" y="3920838"/>
            <a:ext cx="4179091" cy="198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75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85800"/>
            <a:ext cx="1981200" cy="2590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859222"/>
            <a:ext cx="1813034" cy="2417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657600"/>
            <a:ext cx="1981200" cy="264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8460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50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066801"/>
            <a:ext cx="3963353" cy="1828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86201"/>
            <a:ext cx="4419600" cy="2164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960" y="1030015"/>
            <a:ext cx="1947697" cy="2596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3411489"/>
            <a:ext cx="19812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8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493" y="990601"/>
            <a:ext cx="6777317" cy="4842029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Arial Narrow" panose="020B0606020202030204" pitchFamily="34" charset="0"/>
              </a:rPr>
              <a:t>Deschiderea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unui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nou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C</a:t>
            </a:r>
            <a:r>
              <a:rPr lang="en-US" sz="2400" dirty="0" err="1" smtClean="0">
                <a:latin typeface="Arial Narrow" panose="020B0606020202030204" pitchFamily="34" charset="0"/>
              </a:rPr>
              <a:t>entru</a:t>
            </a:r>
            <a:r>
              <a:rPr lang="en-US" sz="2400" dirty="0" smtClean="0">
                <a:latin typeface="Arial Narrow" panose="020B0606020202030204" pitchFamily="34" charset="0"/>
              </a:rPr>
              <a:t> de </a:t>
            </a:r>
            <a:r>
              <a:rPr lang="en-US" sz="2400" dirty="0" err="1" smtClean="0">
                <a:latin typeface="Arial Narrow" panose="020B0606020202030204" pitchFamily="34" charset="0"/>
              </a:rPr>
              <a:t>Recuperare</a:t>
            </a:r>
            <a:r>
              <a:rPr lang="en-US" sz="2400" dirty="0" smtClean="0">
                <a:latin typeface="Arial Narrow" panose="020B0606020202030204" pitchFamily="34" charset="0"/>
              </a:rPr>
              <a:t> a </a:t>
            </a:r>
            <a:r>
              <a:rPr lang="en-US" sz="2400" dirty="0" err="1" smtClean="0">
                <a:latin typeface="Arial Narrow" panose="020B0606020202030204" pitchFamily="34" charset="0"/>
              </a:rPr>
              <a:t>copiilor</a:t>
            </a:r>
            <a:r>
              <a:rPr lang="en-US" sz="2400" dirty="0" smtClean="0">
                <a:latin typeface="Arial Narrow" panose="020B0606020202030204" pitchFamily="34" charset="0"/>
              </a:rPr>
              <a:t> cu CES </a:t>
            </a:r>
            <a:r>
              <a:rPr lang="en-US" sz="2400" dirty="0" err="1" smtClean="0">
                <a:latin typeface="Arial Narrow" panose="020B0606020202030204" pitchFamily="34" charset="0"/>
              </a:rPr>
              <a:t>ce</a:t>
            </a:r>
            <a:r>
              <a:rPr lang="en-US" sz="2400" dirty="0" smtClean="0">
                <a:latin typeface="Arial Narrow" panose="020B0606020202030204" pitchFamily="34" charset="0"/>
              </a:rPr>
              <a:t> are ca </a:t>
            </a:r>
            <a:r>
              <a:rPr lang="en-US" sz="2400" dirty="0" err="1" smtClean="0">
                <a:latin typeface="Arial Narrow" panose="020B0606020202030204" pitchFamily="34" charset="0"/>
              </a:rPr>
              <a:t>dotari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noi</a:t>
            </a:r>
            <a:r>
              <a:rPr lang="en-US" sz="2400" dirty="0" smtClean="0">
                <a:latin typeface="Arial Narrow" panose="020B0606020202030204" pitchFamily="34" charset="0"/>
              </a:rPr>
              <a:t> - camera </a:t>
            </a:r>
            <a:r>
              <a:rPr lang="en-US" sz="2400" dirty="0" err="1" smtClean="0">
                <a:latin typeface="Arial Narrow" panose="020B0606020202030204" pitchFamily="34" charset="0"/>
              </a:rPr>
              <a:t>senzoriala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</a:rPr>
              <a:t>                    - </a:t>
            </a:r>
            <a:r>
              <a:rPr lang="en-US" sz="2400" dirty="0" err="1" smtClean="0">
                <a:latin typeface="Arial Narrow" panose="020B0606020202030204" pitchFamily="34" charset="0"/>
              </a:rPr>
              <a:t>sala</a:t>
            </a:r>
            <a:r>
              <a:rPr lang="en-US" sz="2400" dirty="0" smtClean="0">
                <a:latin typeface="Arial Narrow" panose="020B0606020202030204" pitchFamily="34" charset="0"/>
              </a:rPr>
              <a:t> de</a:t>
            </a:r>
            <a:r>
              <a:rPr lang="ro-RO" sz="2400" dirty="0" smtClean="0">
                <a:latin typeface="Arial Narrow" panose="020B0606020202030204" pitchFamily="34" charset="0"/>
              </a:rPr>
              <a:t> Ter</a:t>
            </a:r>
            <a:r>
              <a:rPr lang="en-US" sz="2400" dirty="0" err="1" smtClean="0">
                <a:latin typeface="Arial Narrow" panose="020B0606020202030204" pitchFamily="34" charset="0"/>
              </a:rPr>
              <a:t>apie</a:t>
            </a:r>
            <a:r>
              <a:rPr lang="en-US" sz="2400" dirty="0" smtClean="0">
                <a:latin typeface="Arial Narrow" panose="020B0606020202030204" pitchFamily="34" charset="0"/>
              </a:rPr>
              <a:t> 3C – </a:t>
            </a:r>
            <a:r>
              <a:rPr lang="en-US" sz="2400" dirty="0" err="1" smtClean="0">
                <a:latin typeface="Arial Narrow" panose="020B0606020202030204" pitchFamily="34" charset="0"/>
              </a:rPr>
              <a:t>Coordonare</a:t>
            </a:r>
            <a:r>
              <a:rPr lang="en-US" sz="2400" dirty="0" smtClean="0">
                <a:latin typeface="Arial Narrow" panose="020B0606020202030204" pitchFamily="34" charset="0"/>
              </a:rPr>
              <a:t>, </a:t>
            </a:r>
            <a:r>
              <a:rPr lang="en-US" sz="2400" dirty="0" err="1" smtClean="0">
                <a:latin typeface="Arial Narrow" panose="020B0606020202030204" pitchFamily="34" charset="0"/>
              </a:rPr>
              <a:t>Concentrare</a:t>
            </a:r>
            <a:r>
              <a:rPr lang="en-US" sz="2400" dirty="0" smtClean="0">
                <a:latin typeface="Arial Narrow" panose="020B0606020202030204" pitchFamily="34" charset="0"/>
              </a:rPr>
              <a:t>, </a:t>
            </a:r>
            <a:r>
              <a:rPr lang="en-US" sz="2400" dirty="0" err="1" smtClean="0">
                <a:latin typeface="Arial Narrow" panose="020B0606020202030204" pitchFamily="34" charset="0"/>
              </a:rPr>
              <a:t>Constientizare</a:t>
            </a:r>
            <a:r>
              <a:rPr lang="en-US" sz="24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Donarea</a:t>
            </a:r>
            <a:r>
              <a:rPr lang="en-US" sz="2400" dirty="0" smtClean="0">
                <a:latin typeface="Arial Narrow" panose="020B0606020202030204" pitchFamily="34" charset="0"/>
              </a:rPr>
              <a:t> de </a:t>
            </a:r>
            <a:r>
              <a:rPr lang="en-US" sz="2400" dirty="0" err="1" smtClean="0">
                <a:latin typeface="Arial Narrow" panose="020B0606020202030204" pitchFamily="34" charset="0"/>
              </a:rPr>
              <a:t>alimente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neperisabile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cazurilor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sociale</a:t>
            </a:r>
            <a:r>
              <a:rPr lang="en-US" sz="2400" dirty="0" smtClean="0">
                <a:latin typeface="Arial Narrow" panose="020B0606020202030204" pitchFamily="34" charset="0"/>
              </a:rPr>
              <a:t> in </a:t>
            </a:r>
            <a:r>
              <a:rPr lang="en-US" sz="2400" dirty="0" err="1" smtClean="0">
                <a:latin typeface="Arial Narrow" panose="020B0606020202030204" pitchFamily="34" charset="0"/>
              </a:rPr>
              <a:t>urma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anchetelor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sociale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facute</a:t>
            </a:r>
            <a:r>
              <a:rPr lang="en-US" sz="2400" dirty="0" smtClean="0">
                <a:latin typeface="Arial Narrow" panose="020B0606020202030204" pitchFamily="34" charset="0"/>
              </a:rPr>
              <a:t> de </a:t>
            </a:r>
            <a:r>
              <a:rPr lang="en-US" sz="2400" dirty="0" err="1" smtClean="0">
                <a:latin typeface="Arial Narrow" panose="020B0606020202030204" pitchFamily="34" charset="0"/>
              </a:rPr>
              <a:t>Asistentul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nostru</a:t>
            </a:r>
            <a:r>
              <a:rPr lang="en-US" sz="2400" dirty="0" smtClean="0">
                <a:latin typeface="Arial Narrow" panose="020B0606020202030204" pitchFamily="34" charset="0"/>
              </a:rPr>
              <a:t> social.</a:t>
            </a:r>
          </a:p>
          <a:p>
            <a:r>
              <a:rPr lang="en-GB" sz="2400" dirty="0">
                <a:latin typeface="Arial Narrow" pitchFamily="34" charset="0"/>
              </a:rPr>
              <a:t>Campania </a:t>
            </a:r>
            <a:r>
              <a:rPr lang="en-GB" sz="2400" dirty="0" err="1">
                <a:latin typeface="Arial Narrow" pitchFamily="34" charset="0"/>
              </a:rPr>
              <a:t>anual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GB" sz="2400" dirty="0">
                <a:latin typeface="Arial Narrow" pitchFamily="34" charset="0"/>
              </a:rPr>
              <a:t> “</a:t>
            </a:r>
            <a:r>
              <a:rPr lang="en-GB" sz="2400" b="1" dirty="0" err="1">
                <a:latin typeface="Arial Narrow" pitchFamily="34" charset="0"/>
              </a:rPr>
              <a:t>Scrisoare</a:t>
            </a:r>
            <a:r>
              <a:rPr lang="en-GB" sz="2400" b="1" dirty="0">
                <a:latin typeface="Arial Narrow" pitchFamily="34" charset="0"/>
              </a:rPr>
              <a:t> c</a:t>
            </a:r>
            <a:r>
              <a:rPr lang="ro-RO" sz="2400" b="1" dirty="0">
                <a:latin typeface="Arial Narrow" pitchFamily="34" charset="0"/>
              </a:rPr>
              <a:t>ă</a:t>
            </a:r>
            <a:r>
              <a:rPr lang="en-GB" sz="2400" b="1" dirty="0" err="1">
                <a:latin typeface="Arial Narrow" pitchFamily="34" charset="0"/>
              </a:rPr>
              <a:t>tre</a:t>
            </a:r>
            <a:r>
              <a:rPr lang="en-GB" sz="2400" b="1" dirty="0">
                <a:latin typeface="Arial Narrow" pitchFamily="34" charset="0"/>
              </a:rPr>
              <a:t> Mo</a:t>
            </a:r>
            <a:r>
              <a:rPr lang="ro-RO" sz="2400" b="1" dirty="0">
                <a:latin typeface="Arial Narrow" pitchFamily="34" charset="0"/>
              </a:rPr>
              <a:t>ș</a:t>
            </a:r>
            <a:r>
              <a:rPr lang="en-GB" sz="2400" b="1" dirty="0">
                <a:latin typeface="Arial Narrow" pitchFamily="34" charset="0"/>
              </a:rPr>
              <a:t> Cr</a:t>
            </a:r>
            <a:r>
              <a:rPr lang="ro-RO" sz="2400" b="1" dirty="0">
                <a:latin typeface="Arial Narrow" pitchFamily="34" charset="0"/>
              </a:rPr>
              <a:t>ă</a:t>
            </a:r>
            <a:r>
              <a:rPr lang="en-GB" sz="2400" b="1" dirty="0" err="1">
                <a:latin typeface="Arial Narrow" pitchFamily="34" charset="0"/>
              </a:rPr>
              <a:t>ciun</a:t>
            </a:r>
            <a:r>
              <a:rPr lang="en-GB" sz="2400" dirty="0">
                <a:latin typeface="Arial Narrow" pitchFamily="34" charset="0"/>
              </a:rPr>
              <a:t>”, </a:t>
            </a:r>
            <a:r>
              <a:rPr lang="en-GB" sz="2400" dirty="0" err="1">
                <a:latin typeface="Arial Narrow" pitchFamily="34" charset="0"/>
              </a:rPr>
              <a:t>prin</a:t>
            </a:r>
            <a:r>
              <a:rPr lang="en-GB" sz="2400" dirty="0">
                <a:latin typeface="Arial Narrow" pitchFamily="34" charset="0"/>
              </a:rPr>
              <a:t> care 100 de </a:t>
            </a:r>
            <a:r>
              <a:rPr lang="en-GB" sz="2400" dirty="0" err="1">
                <a:latin typeface="Arial Narrow" pitchFamily="34" charset="0"/>
              </a:rPr>
              <a:t>copila</a:t>
            </a:r>
            <a:r>
              <a:rPr lang="ro-RO" sz="2400" dirty="0">
                <a:latin typeface="Arial Narrow" pitchFamily="34" charset="0"/>
              </a:rPr>
              <a:t>ș</a:t>
            </a:r>
            <a:r>
              <a:rPr lang="en-GB" sz="2400" dirty="0" err="1">
                <a:latin typeface="Arial Narrow" pitchFamily="34" charset="0"/>
              </a:rPr>
              <a:t>i</a:t>
            </a:r>
            <a:r>
              <a:rPr lang="en-GB" sz="2400" dirty="0">
                <a:latin typeface="Arial Narrow" pitchFamily="34" charset="0"/>
              </a:rPr>
              <a:t> </a:t>
            </a:r>
            <a:r>
              <a:rPr lang="en-GB" sz="2400" dirty="0" err="1">
                <a:latin typeface="Arial Narrow" pitchFamily="34" charset="0"/>
              </a:rPr>
              <a:t>proveni</a:t>
            </a:r>
            <a:r>
              <a:rPr lang="ro-RO" sz="2400" dirty="0">
                <a:latin typeface="Arial Narrow" pitchFamily="34" charset="0"/>
              </a:rPr>
              <a:t>ț</a:t>
            </a:r>
            <a:r>
              <a:rPr lang="en-GB" sz="2400" dirty="0" err="1">
                <a:latin typeface="Arial Narrow" pitchFamily="34" charset="0"/>
              </a:rPr>
              <a:t>i</a:t>
            </a:r>
            <a:r>
              <a:rPr lang="en-GB" sz="2400" dirty="0">
                <a:latin typeface="Arial Narrow" pitchFamily="34" charset="0"/>
              </a:rPr>
              <a:t> din </a:t>
            </a:r>
            <a:r>
              <a:rPr lang="en-GB" sz="2400" dirty="0" err="1">
                <a:latin typeface="Arial Narrow" pitchFamily="34" charset="0"/>
              </a:rPr>
              <a:t>medii</a:t>
            </a:r>
            <a:r>
              <a:rPr lang="en-GB" sz="2400" dirty="0">
                <a:latin typeface="Arial Narrow" pitchFamily="34" charset="0"/>
              </a:rPr>
              <a:t> </a:t>
            </a:r>
            <a:r>
              <a:rPr lang="en-GB" sz="2400" dirty="0" err="1">
                <a:latin typeface="Arial Narrow" pitchFamily="34" charset="0"/>
              </a:rPr>
              <a:t>defavorizate</a:t>
            </a:r>
            <a:r>
              <a:rPr lang="en-GB" sz="2400" dirty="0">
                <a:latin typeface="Arial Narrow" pitchFamily="34" charset="0"/>
              </a:rPr>
              <a:t> </a:t>
            </a:r>
            <a:r>
              <a:rPr lang="en-GB" sz="2400" dirty="0" err="1">
                <a:latin typeface="Arial Narrow" pitchFamily="34" charset="0"/>
              </a:rPr>
              <a:t>ce</a:t>
            </a:r>
            <a:r>
              <a:rPr lang="en-GB" sz="2400" dirty="0">
                <a:latin typeface="Arial Narrow" pitchFamily="34" charset="0"/>
              </a:rPr>
              <a:t> au </a:t>
            </a:r>
            <a:r>
              <a:rPr lang="en-GB" sz="2400" dirty="0" err="1">
                <a:latin typeface="Arial Narrow" pitchFamily="34" charset="0"/>
              </a:rPr>
              <a:t>redactat</a:t>
            </a:r>
            <a:r>
              <a:rPr lang="en-GB" sz="2400" dirty="0">
                <a:latin typeface="Arial Narrow" pitchFamily="34" charset="0"/>
              </a:rPr>
              <a:t> </a:t>
            </a:r>
            <a:r>
              <a:rPr lang="en-GB" sz="2400" dirty="0" err="1">
                <a:latin typeface="Arial Narrow" pitchFamily="34" charset="0"/>
              </a:rPr>
              <a:t>scrisori</a:t>
            </a:r>
            <a:r>
              <a:rPr lang="en-GB" sz="2400" dirty="0">
                <a:latin typeface="Arial Narrow" pitchFamily="34" charset="0"/>
              </a:rPr>
              <a:t> c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GB" sz="2400" dirty="0" err="1">
                <a:latin typeface="Arial Narrow" pitchFamily="34" charset="0"/>
              </a:rPr>
              <a:t>tre</a:t>
            </a:r>
            <a:r>
              <a:rPr lang="en-GB" sz="2400" dirty="0">
                <a:latin typeface="Arial Narrow" pitchFamily="34" charset="0"/>
              </a:rPr>
              <a:t> Mo</a:t>
            </a:r>
            <a:r>
              <a:rPr lang="ro-RO" sz="2400" dirty="0">
                <a:latin typeface="Arial Narrow" pitchFamily="34" charset="0"/>
              </a:rPr>
              <a:t>ș</a:t>
            </a:r>
            <a:r>
              <a:rPr lang="en-GB" sz="2400" dirty="0">
                <a:latin typeface="Arial Narrow" pitchFamily="34" charset="0"/>
              </a:rPr>
              <a:t> Cr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GB" sz="2400" dirty="0" err="1">
                <a:latin typeface="Arial Narrow" pitchFamily="34" charset="0"/>
              </a:rPr>
              <a:t>ciun</a:t>
            </a:r>
            <a:r>
              <a:rPr lang="en-GB" sz="2400" dirty="0">
                <a:latin typeface="Arial Narrow" pitchFamily="34" charset="0"/>
              </a:rPr>
              <a:t>, au </a:t>
            </a:r>
            <a:r>
              <a:rPr lang="en-GB" sz="2400" dirty="0" err="1">
                <a:latin typeface="Arial Narrow" pitchFamily="34" charset="0"/>
              </a:rPr>
              <a:t>participat</a:t>
            </a:r>
            <a:r>
              <a:rPr lang="en-GB" sz="2400" dirty="0">
                <a:latin typeface="Arial Narrow" pitchFamily="34" charset="0"/>
              </a:rPr>
              <a:t> la o </a:t>
            </a:r>
            <a:r>
              <a:rPr lang="en-GB" sz="2400" dirty="0" err="1">
                <a:latin typeface="Arial Narrow" pitchFamily="34" charset="0"/>
              </a:rPr>
              <a:t>scurt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GB" sz="2400" dirty="0">
                <a:latin typeface="Arial Narrow" pitchFamily="34" charset="0"/>
              </a:rPr>
              <a:t> </a:t>
            </a:r>
            <a:r>
              <a:rPr lang="en-GB" sz="2400" dirty="0" err="1">
                <a:latin typeface="Arial Narrow" pitchFamily="34" charset="0"/>
              </a:rPr>
              <a:t>festivitate</a:t>
            </a:r>
            <a:r>
              <a:rPr lang="en-GB" sz="2400" dirty="0">
                <a:latin typeface="Arial Narrow" pitchFamily="34" charset="0"/>
              </a:rPr>
              <a:t> </a:t>
            </a:r>
            <a:r>
              <a:rPr lang="en-GB" sz="2400" dirty="0" err="1">
                <a:latin typeface="Arial Narrow" pitchFamily="34" charset="0"/>
              </a:rPr>
              <a:t>prin</a:t>
            </a:r>
            <a:r>
              <a:rPr lang="en-GB" sz="2400" dirty="0">
                <a:latin typeface="Arial Narrow" pitchFamily="34" charset="0"/>
              </a:rPr>
              <a:t> care au </a:t>
            </a:r>
            <a:r>
              <a:rPr lang="en-GB" sz="2400" dirty="0" err="1">
                <a:latin typeface="Arial Narrow" pitchFamily="34" charset="0"/>
              </a:rPr>
              <a:t>primit</a:t>
            </a:r>
            <a:r>
              <a:rPr lang="en-GB" sz="2400" dirty="0">
                <a:latin typeface="Arial Narrow" pitchFamily="34" charset="0"/>
              </a:rPr>
              <a:t> </a:t>
            </a:r>
            <a:r>
              <a:rPr lang="en-GB" sz="2400" dirty="0" err="1">
                <a:latin typeface="Arial Narrow" pitchFamily="34" charset="0"/>
              </a:rPr>
              <a:t>cadourile</a:t>
            </a:r>
            <a:r>
              <a:rPr lang="en-GB" sz="2400" dirty="0">
                <a:latin typeface="Arial Narrow" pitchFamily="34" charset="0"/>
              </a:rPr>
              <a:t> </a:t>
            </a:r>
            <a:r>
              <a:rPr lang="en-GB" sz="2400" dirty="0" err="1">
                <a:latin typeface="Arial Narrow" pitchFamily="34" charset="0"/>
              </a:rPr>
              <a:t>mult</a:t>
            </a:r>
            <a:r>
              <a:rPr lang="en-GB" sz="2400" dirty="0">
                <a:latin typeface="Arial Narrow" pitchFamily="34" charset="0"/>
              </a:rPr>
              <a:t> a</a:t>
            </a:r>
            <a:r>
              <a:rPr lang="ro-RO" sz="2400" dirty="0">
                <a:latin typeface="Arial Narrow" pitchFamily="34" charset="0"/>
              </a:rPr>
              <a:t>ș</a:t>
            </a:r>
            <a:r>
              <a:rPr lang="en-GB" sz="2400" dirty="0" err="1">
                <a:latin typeface="Arial Narrow" pitchFamily="34" charset="0"/>
              </a:rPr>
              <a:t>teptate</a:t>
            </a:r>
            <a:r>
              <a:rPr lang="en-GB" sz="2400" dirty="0">
                <a:latin typeface="Arial Narrow" pitchFamily="34" charset="0"/>
              </a:rPr>
              <a:t>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8500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14401"/>
            <a:ext cx="3228306" cy="16617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2895601"/>
            <a:ext cx="1549305" cy="3268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14401"/>
            <a:ext cx="3505200" cy="1661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53" y="2895601"/>
            <a:ext cx="1549396" cy="3268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2895601"/>
            <a:ext cx="1549549" cy="326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65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064173"/>
            <a:ext cx="2844799" cy="21335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227" y="1064173"/>
            <a:ext cx="2452128" cy="5171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20" y="1064173"/>
            <a:ext cx="2275807" cy="5120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3360925"/>
            <a:ext cx="2209800" cy="287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15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492" y="1143001"/>
            <a:ext cx="7109908" cy="4689629"/>
          </a:xfrm>
        </p:spPr>
        <p:txBody>
          <a:bodyPr/>
          <a:lstStyle/>
          <a:p>
            <a:pPr lvl="0"/>
            <a:r>
              <a:rPr lang="en-GB" sz="2400" dirty="0" err="1">
                <a:latin typeface="Arial Narrow" panose="020B0606020202030204" pitchFamily="34" charset="0"/>
              </a:rPr>
              <a:t>Prin</a:t>
            </a:r>
            <a:r>
              <a:rPr lang="en-GB" sz="2400" dirty="0">
                <a:latin typeface="Arial Narrow" panose="020B0606020202030204" pitchFamily="34" charset="0"/>
              </a:rPr>
              <a:t> Campania </a:t>
            </a:r>
            <a:r>
              <a:rPr lang="en-GB" sz="2400" dirty="0" err="1">
                <a:latin typeface="Arial Narrow" panose="020B0606020202030204" pitchFamily="34" charset="0"/>
              </a:rPr>
              <a:t>Depozitul</a:t>
            </a:r>
            <a:r>
              <a:rPr lang="en-GB" sz="2400" dirty="0">
                <a:latin typeface="Arial Narrow" panose="020B0606020202030204" pitchFamily="34" charset="0"/>
              </a:rPr>
              <a:t> de </a:t>
            </a:r>
            <a:r>
              <a:rPr lang="en-GB" sz="2400" dirty="0" err="1">
                <a:latin typeface="Arial Narrow" panose="020B0606020202030204" pitchFamily="34" charset="0"/>
              </a:rPr>
              <a:t>Zambet</a:t>
            </a:r>
            <a:r>
              <a:rPr lang="en-GB" sz="2400" dirty="0">
                <a:latin typeface="Arial Narrow" panose="020B0606020202030204" pitchFamily="34" charset="0"/>
              </a:rPr>
              <a:t>  </a:t>
            </a:r>
            <a:r>
              <a:rPr lang="en-GB" sz="2400" dirty="0" err="1">
                <a:latin typeface="Arial Narrow" panose="020B0606020202030204" pitchFamily="34" charset="0"/>
              </a:rPr>
              <a:t>pe</a:t>
            </a:r>
            <a:r>
              <a:rPr lang="en-GB" sz="2400" dirty="0">
                <a:latin typeface="Arial Narrow" panose="020B0606020202030204" pitchFamily="34" charset="0"/>
              </a:rPr>
              <a:t> tot </a:t>
            </a:r>
            <a:r>
              <a:rPr lang="en-GB" sz="2400" dirty="0" err="1">
                <a:latin typeface="Arial Narrow" panose="020B0606020202030204" pitchFamily="34" charset="0"/>
              </a:rPr>
              <a:t>parcursul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latin typeface="Arial Narrow" panose="020B0606020202030204" pitchFamily="34" charset="0"/>
              </a:rPr>
              <a:t>anului</a:t>
            </a:r>
            <a:r>
              <a:rPr lang="en-GB" sz="2400" dirty="0">
                <a:latin typeface="Arial Narrow" panose="020B0606020202030204" pitchFamily="34" charset="0"/>
              </a:rPr>
              <a:t> 2021, au </a:t>
            </a:r>
            <a:r>
              <a:rPr lang="en-GB" sz="2400" dirty="0" err="1">
                <a:latin typeface="Arial Narrow" panose="020B0606020202030204" pitchFamily="34" charset="0"/>
              </a:rPr>
              <a:t>fost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latin typeface="Arial Narrow" panose="020B0606020202030204" pitchFamily="34" charset="0"/>
              </a:rPr>
              <a:t>ajutate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latin typeface="Arial Narrow" panose="020B0606020202030204" pitchFamily="34" charset="0"/>
              </a:rPr>
              <a:t>peste</a:t>
            </a:r>
            <a:r>
              <a:rPr lang="en-GB" sz="2400" dirty="0">
                <a:latin typeface="Arial Narrow" panose="020B0606020202030204" pitchFamily="34" charset="0"/>
              </a:rPr>
              <a:t> 500 de </a:t>
            </a:r>
            <a:r>
              <a:rPr lang="en-GB" sz="2400" dirty="0" err="1">
                <a:latin typeface="Arial Narrow" panose="020B0606020202030204" pitchFamily="34" charset="0"/>
              </a:rPr>
              <a:t>familii</a:t>
            </a:r>
            <a:r>
              <a:rPr lang="en-GB" sz="2400" dirty="0">
                <a:latin typeface="Arial Narrow" panose="020B0606020202030204" pitchFamily="34" charset="0"/>
              </a:rPr>
              <a:t> cu </a:t>
            </a:r>
            <a:r>
              <a:rPr lang="en-GB" sz="2400" dirty="0" err="1">
                <a:latin typeface="Arial Narrow" panose="020B0606020202030204" pitchFamily="34" charset="0"/>
              </a:rPr>
              <a:t>haine</a:t>
            </a:r>
            <a:r>
              <a:rPr lang="en-GB" sz="2400" dirty="0">
                <a:latin typeface="Arial Narrow" panose="020B0606020202030204" pitchFamily="34" charset="0"/>
              </a:rPr>
              <a:t>, </a:t>
            </a:r>
            <a:r>
              <a:rPr lang="en-GB" sz="2400" dirty="0" err="1">
                <a:latin typeface="Arial Narrow" panose="020B0606020202030204" pitchFamily="34" charset="0"/>
              </a:rPr>
              <a:t>jucarii</a:t>
            </a:r>
            <a:r>
              <a:rPr lang="en-GB" sz="2400" dirty="0">
                <a:latin typeface="Arial Narrow" panose="020B0606020202030204" pitchFamily="34" charset="0"/>
              </a:rPr>
              <a:t>, </a:t>
            </a:r>
            <a:r>
              <a:rPr lang="en-GB" sz="2400" dirty="0" err="1">
                <a:latin typeface="Arial Narrow" panose="020B0606020202030204" pitchFamily="34" charset="0"/>
              </a:rPr>
              <a:t>incaltaminte</a:t>
            </a:r>
            <a:r>
              <a:rPr lang="en-GB" sz="2400" dirty="0">
                <a:latin typeface="Arial Narrow" panose="020B0606020202030204" pitchFamily="34" charset="0"/>
              </a:rPr>
              <a:t>, </a:t>
            </a:r>
            <a:r>
              <a:rPr lang="en-GB" sz="2400" dirty="0" err="1">
                <a:latin typeface="Arial Narrow" panose="020B0606020202030204" pitchFamily="34" charset="0"/>
              </a:rPr>
              <a:t>carucioare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latin typeface="Arial Narrow" panose="020B0606020202030204" pitchFamily="34" charset="0"/>
              </a:rPr>
              <a:t>pentru</a:t>
            </a:r>
            <a:r>
              <a:rPr lang="en-GB" sz="2400" dirty="0">
                <a:latin typeface="Arial Narrow" panose="020B0606020202030204" pitchFamily="34" charset="0"/>
              </a:rPr>
              <a:t> handicap, </a:t>
            </a:r>
            <a:r>
              <a:rPr lang="en-GB" sz="2400" dirty="0" err="1">
                <a:latin typeface="Arial Narrow" panose="020B0606020202030204" pitchFamily="34" charset="0"/>
              </a:rPr>
              <a:t>paturi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latin typeface="Arial Narrow" panose="020B0606020202030204" pitchFamily="34" charset="0"/>
              </a:rPr>
              <a:t>electrice</a:t>
            </a:r>
            <a:r>
              <a:rPr lang="en-GB" sz="2400" dirty="0">
                <a:latin typeface="Arial Narrow" panose="020B0606020202030204" pitchFamily="34" charset="0"/>
              </a:rPr>
              <a:t>, </a:t>
            </a:r>
            <a:r>
              <a:rPr lang="en-GB" sz="2400" dirty="0" err="1">
                <a:latin typeface="Arial Narrow" panose="020B0606020202030204" pitchFamily="34" charset="0"/>
              </a:rPr>
              <a:t>pampersi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latin typeface="Arial Narrow" panose="020B0606020202030204" pitchFamily="34" charset="0"/>
              </a:rPr>
              <a:t>si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latin typeface="Arial Narrow" panose="020B0606020202030204" pitchFamily="34" charset="0"/>
              </a:rPr>
              <a:t>asternuturi</a:t>
            </a:r>
            <a:r>
              <a:rPr lang="en-GB" sz="2400" dirty="0">
                <a:latin typeface="Arial Narrow" panose="020B0606020202030204" pitchFamily="34" charset="0"/>
              </a:rPr>
              <a:t>.</a:t>
            </a:r>
            <a:endParaRPr lang="en-US" sz="2400" dirty="0">
              <a:latin typeface="Arial Narrow" panose="020B0606020202030204" pitchFamily="34" charset="0"/>
            </a:endParaRPr>
          </a:p>
          <a:p>
            <a:pPr lvl="0"/>
            <a:r>
              <a:rPr lang="en-GB" sz="2400" dirty="0" err="1">
                <a:latin typeface="Arial Narrow" panose="020B0606020202030204" pitchFamily="34" charset="0"/>
              </a:rPr>
              <a:t>Liceul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latin typeface="Arial Narrow" panose="020B0606020202030204" pitchFamily="34" charset="0"/>
              </a:rPr>
              <a:t>si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latin typeface="Arial Narrow" panose="020B0606020202030204" pitchFamily="34" charset="0"/>
              </a:rPr>
              <a:t>Clubul</a:t>
            </a:r>
            <a:r>
              <a:rPr lang="en-GB" sz="2400" dirty="0">
                <a:latin typeface="Arial Narrow" panose="020B0606020202030204" pitchFamily="34" charset="0"/>
              </a:rPr>
              <a:t> au </a:t>
            </a:r>
            <a:r>
              <a:rPr lang="en-GB" sz="2400" dirty="0" err="1">
                <a:latin typeface="Arial Narrow" panose="020B0606020202030204" pitchFamily="34" charset="0"/>
              </a:rPr>
              <a:t>primit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latin typeface="Arial Narrow" panose="020B0606020202030204" pitchFamily="34" charset="0"/>
              </a:rPr>
              <a:t>peste</a:t>
            </a:r>
            <a:r>
              <a:rPr lang="en-GB" sz="2400" dirty="0">
                <a:latin typeface="Arial Narrow" panose="020B0606020202030204" pitchFamily="34" charset="0"/>
              </a:rPr>
              <a:t> 3000 de </a:t>
            </a:r>
            <a:r>
              <a:rPr lang="en-GB" sz="2400" dirty="0" err="1">
                <a:latin typeface="Arial Narrow" panose="020B0606020202030204" pitchFamily="34" charset="0"/>
              </a:rPr>
              <a:t>masti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latin typeface="Arial Narrow" panose="020B0606020202030204" pitchFamily="34" charset="0"/>
              </a:rPr>
              <a:t>si</a:t>
            </a:r>
            <a:r>
              <a:rPr lang="en-GB" sz="2400" dirty="0">
                <a:latin typeface="Arial Narrow" panose="020B0606020202030204" pitchFamily="34" charset="0"/>
              </a:rPr>
              <a:t> 20L de </a:t>
            </a:r>
            <a:r>
              <a:rPr lang="en-GB" sz="2400" dirty="0" err="1">
                <a:latin typeface="Arial Narrow" panose="020B0606020202030204" pitchFamily="34" charset="0"/>
              </a:rPr>
              <a:t>dezinfectant</a:t>
            </a:r>
            <a:r>
              <a:rPr lang="en-GB" sz="2400" dirty="0">
                <a:latin typeface="Arial Narrow" panose="020B0606020202030204" pitchFamily="34" charset="0"/>
              </a:rPr>
              <a:t>.</a:t>
            </a:r>
            <a:endParaRPr lang="en-US" sz="2400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7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609600"/>
            <a:ext cx="6957510" cy="990600"/>
          </a:xfrm>
        </p:spPr>
        <p:txBody>
          <a:bodyPr/>
          <a:lstStyle/>
          <a:p>
            <a:r>
              <a:rPr lang="en-US" dirty="0" err="1" smtClean="0"/>
              <a:t>Activitati</a:t>
            </a:r>
            <a:r>
              <a:rPr lang="en-US" dirty="0" smtClean="0"/>
              <a:t> din </a:t>
            </a:r>
            <a:r>
              <a:rPr lang="en-US" dirty="0" err="1" smtClean="0"/>
              <a:t>anul</a:t>
            </a:r>
            <a:r>
              <a:rPr lang="en-US" dirty="0" smtClean="0"/>
              <a:t> 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493" y="1828800"/>
            <a:ext cx="6777317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</a:rPr>
              <a:t>Organizarea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</a:rPr>
              <a:t>unei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</a:rPr>
              <a:t>excursii</a:t>
            </a:r>
            <a:r>
              <a:rPr lang="ro-RO" sz="2000" dirty="0" smtClean="0">
                <a:latin typeface="Arial Narrow" panose="020B0606020202030204" pitchFamily="34" charset="0"/>
              </a:rPr>
              <a:t> sponsorizate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ro-RO" sz="2000" dirty="0" smtClean="0">
                <a:latin typeface="Arial Narrow" panose="020B0606020202030204" pitchFamily="34" charset="0"/>
              </a:rPr>
              <a:t>de trei zile </a:t>
            </a:r>
            <a:r>
              <a:rPr lang="en-US" sz="2000" dirty="0" smtClean="0">
                <a:latin typeface="Arial Narrow" panose="020B0606020202030204" pitchFamily="34" charset="0"/>
              </a:rPr>
              <a:t>la </a:t>
            </a:r>
            <a:r>
              <a:rPr lang="en-US" sz="2000" dirty="0" err="1" smtClean="0">
                <a:latin typeface="Arial Narrow" panose="020B0606020202030204" pitchFamily="34" charset="0"/>
              </a:rPr>
              <a:t>munte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</a:rPr>
              <a:t>pentru</a:t>
            </a:r>
            <a:r>
              <a:rPr lang="ro-RO" sz="2000" dirty="0" smtClean="0">
                <a:latin typeface="Arial Narrow" panose="020B0606020202030204" pitchFamily="34" charset="0"/>
              </a:rPr>
              <a:t> 25 de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</a:rPr>
              <a:t>copiii</a:t>
            </a:r>
            <a:r>
              <a:rPr lang="en-US" sz="2000" dirty="0" smtClean="0">
                <a:latin typeface="Arial Narrow" panose="020B0606020202030204" pitchFamily="34" charset="0"/>
              </a:rPr>
              <a:t> cu</a:t>
            </a:r>
            <a:r>
              <a:rPr lang="ro-RO" sz="2000" dirty="0" smtClean="0">
                <a:latin typeface="Arial Narrow" panose="020B0606020202030204" pitchFamily="34" charset="0"/>
              </a:rPr>
              <a:t> CES ce beneficiaza de terapie in cadrul Asociatiei nostre.</a:t>
            </a:r>
          </a:p>
          <a:p>
            <a:r>
              <a:rPr lang="ro-RO" sz="2000" dirty="0" smtClean="0">
                <a:latin typeface="Arial Narrow" panose="020B0606020202030204" pitchFamily="34" charset="0"/>
              </a:rPr>
              <a:t>Departementul de Asistenta Sociala a organizar campanii de strangere de fonduri pentru 4 cazuri de boala stadiul grav si 1 caz care i-a luat foc casa.</a:t>
            </a:r>
          </a:p>
          <a:p>
            <a:r>
              <a:rPr lang="en-GB" sz="2000" dirty="0">
                <a:latin typeface="Arial Narrow" pitchFamily="34" charset="0"/>
              </a:rPr>
              <a:t>-</a:t>
            </a:r>
            <a:r>
              <a:rPr lang="en-GB" sz="2000" b="1" dirty="0" err="1">
                <a:latin typeface="Arial Narrow" pitchFamily="34" charset="0"/>
              </a:rPr>
              <a:t>Programul</a:t>
            </a:r>
            <a:r>
              <a:rPr lang="en-GB" sz="2000" b="1" dirty="0">
                <a:latin typeface="Arial Narrow" pitchFamily="34" charset="0"/>
              </a:rPr>
              <a:t> “</a:t>
            </a:r>
            <a:r>
              <a:rPr lang="en-GB" sz="2000" b="1" dirty="0" err="1">
                <a:latin typeface="Arial Narrow" pitchFamily="34" charset="0"/>
              </a:rPr>
              <a:t>Educa</a:t>
            </a:r>
            <a:r>
              <a:rPr lang="ro-RO" sz="2000" b="1" dirty="0">
                <a:latin typeface="Arial Narrow" pitchFamily="34" charset="0"/>
              </a:rPr>
              <a:t>ț</a:t>
            </a:r>
            <a:r>
              <a:rPr lang="en-GB" sz="2000" b="1" dirty="0" err="1">
                <a:latin typeface="Arial Narrow" pitchFamily="34" charset="0"/>
              </a:rPr>
              <a:t>ia</a:t>
            </a:r>
            <a:r>
              <a:rPr lang="en-GB" sz="2000" b="1" dirty="0">
                <a:latin typeface="Arial Narrow" pitchFamily="34" charset="0"/>
              </a:rPr>
              <a:t> digital</a:t>
            </a:r>
            <a:r>
              <a:rPr lang="ro-RO" sz="2000" b="1" dirty="0">
                <a:latin typeface="Arial Narrow" pitchFamily="34" charset="0"/>
              </a:rPr>
              <a:t>ă</a:t>
            </a:r>
            <a:r>
              <a:rPr lang="en-GB" sz="2000" b="1" dirty="0">
                <a:latin typeface="Arial Narrow" pitchFamily="34" charset="0"/>
              </a:rPr>
              <a:t> </a:t>
            </a:r>
            <a:r>
              <a:rPr lang="en-GB" sz="2000" b="1" dirty="0" err="1">
                <a:latin typeface="Arial Narrow" pitchFamily="34" charset="0"/>
              </a:rPr>
              <a:t>conteaz</a:t>
            </a:r>
            <a:r>
              <a:rPr lang="ro-RO" sz="2000" b="1" dirty="0">
                <a:latin typeface="Arial Narrow" pitchFamily="34" charset="0"/>
              </a:rPr>
              <a:t>ă</a:t>
            </a:r>
            <a:r>
              <a:rPr lang="en-GB" sz="2000" b="1" dirty="0">
                <a:latin typeface="Arial Narrow" pitchFamily="34" charset="0"/>
              </a:rPr>
              <a:t>!”, </a:t>
            </a:r>
            <a:r>
              <a:rPr lang="en-GB" sz="2000" dirty="0" err="1">
                <a:latin typeface="Arial Narrow" pitchFamily="34" charset="0"/>
              </a:rPr>
              <a:t>prin</a:t>
            </a:r>
            <a:r>
              <a:rPr lang="en-GB" sz="2000" dirty="0">
                <a:latin typeface="Arial Narrow" pitchFamily="34" charset="0"/>
              </a:rPr>
              <a:t> care au </a:t>
            </a:r>
            <a:r>
              <a:rPr lang="en-GB" sz="2000" dirty="0" err="1">
                <a:latin typeface="Arial Narrow" pitchFamily="34" charset="0"/>
              </a:rPr>
              <a:t>fost</a:t>
            </a:r>
            <a:r>
              <a:rPr lang="en-GB" sz="2000" dirty="0">
                <a:latin typeface="Arial Narrow" pitchFamily="34" charset="0"/>
              </a:rPr>
              <a:t> </a:t>
            </a:r>
            <a:r>
              <a:rPr lang="en-GB" sz="2000" dirty="0" err="1">
                <a:latin typeface="Arial Narrow" pitchFamily="34" charset="0"/>
              </a:rPr>
              <a:t>distribuite</a:t>
            </a:r>
            <a:r>
              <a:rPr lang="en-GB" sz="2000" dirty="0">
                <a:latin typeface="Arial Narrow" pitchFamily="34" charset="0"/>
              </a:rPr>
              <a:t> </a:t>
            </a:r>
            <a:r>
              <a:rPr lang="en-GB" sz="2000" dirty="0" err="1">
                <a:latin typeface="Arial Narrow" pitchFamily="34" charset="0"/>
              </a:rPr>
              <a:t>tablete</a:t>
            </a:r>
            <a:r>
              <a:rPr lang="en-GB" sz="2000" dirty="0">
                <a:latin typeface="Arial Narrow" pitchFamily="34" charset="0"/>
              </a:rPr>
              <a:t> </a:t>
            </a:r>
            <a:r>
              <a:rPr lang="ro-RO" sz="2000" dirty="0" smtClean="0">
                <a:latin typeface="Arial Narrow" pitchFamily="34" charset="0"/>
              </a:rPr>
              <a:t>si calculatoare </a:t>
            </a:r>
            <a:r>
              <a:rPr lang="en-GB" sz="2000" dirty="0" err="1" smtClean="0">
                <a:latin typeface="Arial Narrow" pitchFamily="34" charset="0"/>
              </a:rPr>
              <a:t>copiilor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err="1">
                <a:latin typeface="Arial Narrow" pitchFamily="34" charset="0"/>
              </a:rPr>
              <a:t>proveniti</a:t>
            </a:r>
            <a:r>
              <a:rPr lang="en-GB" sz="2000" dirty="0">
                <a:latin typeface="Arial Narrow" pitchFamily="34" charset="0"/>
              </a:rPr>
              <a:t> din </a:t>
            </a:r>
            <a:r>
              <a:rPr lang="en-GB" sz="2000" dirty="0" err="1">
                <a:latin typeface="Arial Narrow" pitchFamily="34" charset="0"/>
              </a:rPr>
              <a:t>medii</a:t>
            </a:r>
            <a:r>
              <a:rPr lang="en-GB" sz="2000" dirty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defavorizate</a:t>
            </a:r>
            <a:r>
              <a:rPr lang="en-GB" sz="2000" dirty="0" smtClean="0">
                <a:latin typeface="Arial Narrow" pitchFamily="34" charset="0"/>
              </a:rPr>
              <a:t>, </a:t>
            </a:r>
            <a:r>
              <a:rPr lang="en-GB" sz="2000" dirty="0" err="1">
                <a:latin typeface="Arial Narrow" pitchFamily="34" charset="0"/>
              </a:rPr>
              <a:t>prin</a:t>
            </a:r>
            <a:r>
              <a:rPr lang="en-GB" sz="2000" dirty="0">
                <a:latin typeface="Arial Narrow" pitchFamily="34" charset="0"/>
              </a:rPr>
              <a:t> </a:t>
            </a:r>
            <a:r>
              <a:rPr lang="en-GB" sz="2000" dirty="0" err="1">
                <a:latin typeface="Arial Narrow" pitchFamily="34" charset="0"/>
              </a:rPr>
              <a:t>colaborarea</a:t>
            </a:r>
            <a:r>
              <a:rPr lang="en-GB" sz="2000" dirty="0">
                <a:latin typeface="Arial Narrow" pitchFamily="34" charset="0"/>
              </a:rPr>
              <a:t> cu cadre </a:t>
            </a:r>
            <a:r>
              <a:rPr lang="en-GB" sz="2000" dirty="0" err="1" smtClean="0">
                <a:latin typeface="Arial Narrow" pitchFamily="34" charset="0"/>
              </a:rPr>
              <a:t>didactice</a:t>
            </a:r>
            <a:r>
              <a:rPr lang="ro-RO" sz="2000" dirty="0" smtClean="0">
                <a:latin typeface="Arial Narrow" pitchFamily="34" charset="0"/>
              </a:rPr>
              <a:t>, unde au fost distribuite un numar de 30 tablete in total, 15 din acestea fiind distribuite copiilor cu situatie materiala preara de la Liceul Nicolae Balcescu Oltenita si 4 calculatoare. </a:t>
            </a:r>
            <a:endParaRPr lang="en-GB" sz="2000" dirty="0">
              <a:latin typeface="Arial Narrow" pitchFamily="34" charset="0"/>
            </a:endParaRPr>
          </a:p>
          <a:p>
            <a:endParaRPr lang="ro-RO" sz="2000" dirty="0" smtClean="0"/>
          </a:p>
          <a:p>
            <a:endParaRPr lang="ro-RO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7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38201"/>
            <a:ext cx="3352800" cy="2514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3962401"/>
            <a:ext cx="4454791" cy="2111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821331"/>
            <a:ext cx="3617145" cy="254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5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90601"/>
            <a:ext cx="4976812" cy="23593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733801"/>
            <a:ext cx="5214939" cy="247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6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493" y="914401"/>
            <a:ext cx="6777317" cy="4918229"/>
          </a:xfrm>
        </p:spPr>
        <p:txBody>
          <a:bodyPr>
            <a:normAutofit/>
          </a:bodyPr>
          <a:lstStyle/>
          <a:p>
            <a:r>
              <a:rPr lang="ro-RO" sz="2400" dirty="0" smtClean="0">
                <a:latin typeface="Arial Narrow" panose="020B0606020202030204" pitchFamily="34" charset="0"/>
              </a:rPr>
              <a:t>Oferirea de terapii de recuperare copiilor cu CES pentru un numar de 50 de copii.</a:t>
            </a:r>
          </a:p>
          <a:p>
            <a:r>
              <a:rPr lang="ro-RO" sz="2400" b="1" dirty="0" smtClean="0">
                <a:latin typeface="Arial Narrow" panose="020B0606020202030204" pitchFamily="34" charset="0"/>
              </a:rPr>
              <a:t>Continuarea Proiectului </a:t>
            </a:r>
            <a:r>
              <a:rPr lang="en-US" sz="2400" b="1" dirty="0" smtClean="0">
                <a:latin typeface="Arial Narrow" panose="020B0606020202030204" pitchFamily="34" charset="0"/>
              </a:rPr>
              <a:t>“</a:t>
            </a:r>
            <a:r>
              <a:rPr lang="en-US" sz="2400" b="1" dirty="0" err="1" smtClean="0">
                <a:latin typeface="Arial Narrow" panose="020B0606020202030204" pitchFamily="34" charset="0"/>
              </a:rPr>
              <a:t>Construieste-ti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err="1" smtClean="0">
                <a:latin typeface="Arial Narrow" panose="020B0606020202030204" pitchFamily="34" charset="0"/>
              </a:rPr>
              <a:t>viitorul</a:t>
            </a:r>
            <a:r>
              <a:rPr lang="en-US" sz="2400" b="1" dirty="0" smtClean="0">
                <a:latin typeface="Arial Narrow" panose="020B0606020202030204" pitchFamily="34" charset="0"/>
              </a:rPr>
              <a:t>!” </a:t>
            </a:r>
            <a:r>
              <a:rPr lang="ro-RO" sz="2400" b="1" dirty="0" smtClean="0">
                <a:latin typeface="Arial Narrow" panose="020B0606020202030204" pitchFamily="34" charset="0"/>
              </a:rPr>
              <a:t>ID- 131042</a:t>
            </a:r>
            <a:r>
              <a:rPr lang="ro-RO" sz="2400" dirty="0" smtClean="0">
                <a:latin typeface="Arial Narrow" panose="020B0606020202030204" pitchFamily="34" charset="0"/>
              </a:rPr>
              <a:t>, unde au participat in proiect pana la finalul anului 2021 un numar de 98 de elevi.</a:t>
            </a:r>
          </a:p>
          <a:p>
            <a:r>
              <a:rPr lang="ro-RO" sz="2400" b="1" dirty="0" smtClean="0">
                <a:latin typeface="Arial Narrow" panose="020B0606020202030204" pitchFamily="34" charset="0"/>
              </a:rPr>
              <a:t>Ziua Femeii- </a:t>
            </a:r>
            <a:r>
              <a:rPr lang="ro-RO" sz="2400" dirty="0" smtClean="0">
                <a:latin typeface="Arial Narrow" panose="020B0606020202030204" pitchFamily="34" charset="0"/>
              </a:rPr>
              <a:t>copiii cu CES au oferit in oras flori tuturor doamnelor pe care le-au intalnit </a:t>
            </a:r>
          </a:p>
          <a:p>
            <a:r>
              <a:rPr lang="ro-RO" sz="2400" b="1" dirty="0" smtClean="0">
                <a:latin typeface="Arial Narrow" panose="020B0606020202030204" pitchFamily="34" charset="0"/>
              </a:rPr>
              <a:t>2 Aprilie- Ziua Autismului-</a:t>
            </a:r>
            <a:r>
              <a:rPr lang="ro-RO" sz="2400" dirty="0" smtClean="0">
                <a:latin typeface="Arial Narrow" panose="020B0606020202030204" pitchFamily="34" charset="0"/>
              </a:rPr>
              <a:t> Copiii din cadrul Asociatiei au impartit baloane albastre(culoaea semnificativa Autismului)pe strada, in semn de constientizare si acceptare a celor cu CES. </a:t>
            </a:r>
          </a:p>
          <a:p>
            <a:pPr marL="68580" indent="0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9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62000"/>
            <a:ext cx="1905000" cy="26162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05" y="746760"/>
            <a:ext cx="1962150" cy="2616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62000"/>
            <a:ext cx="1981200" cy="264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657600"/>
            <a:ext cx="1905000" cy="2590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43" y="3683001"/>
            <a:ext cx="1928813" cy="2565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3683002"/>
            <a:ext cx="1924049" cy="25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8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685801"/>
            <a:ext cx="1390185" cy="22097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685801"/>
            <a:ext cx="1192107" cy="2209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185" y="685801"/>
            <a:ext cx="1478911" cy="2209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46" y="704193"/>
            <a:ext cx="1643555" cy="2191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29000"/>
            <a:ext cx="1885950" cy="251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508" y="3463159"/>
            <a:ext cx="2946400" cy="24804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75" y="3465787"/>
            <a:ext cx="1858360" cy="247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1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493" y="990600"/>
            <a:ext cx="6777317" cy="5105400"/>
          </a:xfrm>
        </p:spPr>
        <p:txBody>
          <a:bodyPr>
            <a:normAutofit/>
          </a:bodyPr>
          <a:lstStyle/>
          <a:p>
            <a:r>
              <a:rPr lang="ro-RO" sz="2000" dirty="0" smtClean="0">
                <a:latin typeface="Arial Narrow" panose="020B0606020202030204" pitchFamily="34" charset="0"/>
              </a:rPr>
              <a:t>Consiliere si mediere privind identificarea locurilor de munca vacante si a doritorilor de a se angaja in randul cazurilor sociale si nu numai.</a:t>
            </a:r>
          </a:p>
          <a:p>
            <a:r>
              <a:rPr lang="en-GB" sz="2000" b="1" dirty="0" err="1">
                <a:latin typeface="Arial Narrow" pitchFamily="34" charset="0"/>
              </a:rPr>
              <a:t>Campanie</a:t>
            </a:r>
            <a:r>
              <a:rPr lang="en-GB" sz="2000" b="1" dirty="0">
                <a:latin typeface="Arial Narrow" pitchFamily="34" charset="0"/>
              </a:rPr>
              <a:t> </a:t>
            </a:r>
            <a:r>
              <a:rPr lang="en-GB" sz="2000" b="1" dirty="0" err="1">
                <a:latin typeface="Arial Narrow" pitchFamily="34" charset="0"/>
              </a:rPr>
              <a:t>umanitar</a:t>
            </a:r>
            <a:r>
              <a:rPr lang="ro-RO" sz="2000" b="1" dirty="0">
                <a:latin typeface="Arial Narrow" pitchFamily="34" charset="0"/>
              </a:rPr>
              <a:t>ă</a:t>
            </a:r>
            <a:r>
              <a:rPr lang="en-GB" sz="2000" b="1" dirty="0">
                <a:latin typeface="Arial Narrow" pitchFamily="34" charset="0"/>
              </a:rPr>
              <a:t>-</a:t>
            </a:r>
            <a:r>
              <a:rPr lang="en-GB" sz="2000" b="1" dirty="0" err="1">
                <a:latin typeface="Arial Narrow" pitchFamily="34" charset="0"/>
              </a:rPr>
              <a:t>Depozitul</a:t>
            </a:r>
            <a:r>
              <a:rPr lang="en-GB" sz="2000" b="1" dirty="0">
                <a:latin typeface="Arial Narrow" pitchFamily="34" charset="0"/>
              </a:rPr>
              <a:t> de </a:t>
            </a:r>
            <a:r>
              <a:rPr lang="ro-RO" sz="2000" b="1" dirty="0">
                <a:latin typeface="Arial Narrow" pitchFamily="34" charset="0"/>
              </a:rPr>
              <a:t>Zâ</a:t>
            </a:r>
            <a:r>
              <a:rPr lang="en-GB" sz="2000" b="1" dirty="0" err="1">
                <a:latin typeface="Arial Narrow" pitchFamily="34" charset="0"/>
              </a:rPr>
              <a:t>mbete</a:t>
            </a:r>
            <a:r>
              <a:rPr lang="en-GB" sz="2000" b="1" dirty="0">
                <a:latin typeface="Arial Narrow" pitchFamily="34" charset="0"/>
              </a:rPr>
              <a:t> Pascale-</a:t>
            </a:r>
          </a:p>
          <a:p>
            <a:pPr marL="0" indent="0">
              <a:buNone/>
            </a:pPr>
            <a:r>
              <a:rPr lang="en-GB" sz="2000" dirty="0" err="1">
                <a:latin typeface="Arial Narrow" pitchFamily="34" charset="0"/>
              </a:rPr>
              <a:t>Asocia</a:t>
            </a:r>
            <a:r>
              <a:rPr lang="ro-RO" sz="2000" dirty="0">
                <a:latin typeface="Arial Narrow" pitchFamily="34" charset="0"/>
              </a:rPr>
              <a:t>ț</a:t>
            </a:r>
            <a:r>
              <a:rPr lang="en-GB" sz="2000" dirty="0" err="1">
                <a:latin typeface="Arial Narrow" pitchFamily="34" charset="0"/>
              </a:rPr>
              <a:t>ia</a:t>
            </a:r>
            <a:r>
              <a:rPr lang="en-GB" sz="2000" dirty="0">
                <a:latin typeface="Arial Narrow" pitchFamily="34" charset="0"/>
              </a:rPr>
              <a:t> a </a:t>
            </a:r>
            <a:r>
              <a:rPr lang="en-GB" sz="2000" dirty="0" err="1">
                <a:latin typeface="Arial Narrow" pitchFamily="34" charset="0"/>
              </a:rPr>
              <a:t>venit</a:t>
            </a:r>
            <a:r>
              <a:rPr lang="en-GB" sz="2000" dirty="0">
                <a:latin typeface="Arial Narrow" pitchFamily="34" charset="0"/>
              </a:rPr>
              <a:t> </a:t>
            </a:r>
            <a:r>
              <a:rPr lang="ro-RO" sz="2000" dirty="0">
                <a:latin typeface="Arial Narrow" pitchFamily="34" charset="0"/>
              </a:rPr>
              <a:t>î</a:t>
            </a:r>
            <a:r>
              <a:rPr lang="en-GB" sz="2000" dirty="0">
                <a:latin typeface="Arial Narrow" pitchFamily="34" charset="0"/>
              </a:rPr>
              <a:t>n </a:t>
            </a:r>
            <a:r>
              <a:rPr lang="en-GB" sz="2000" dirty="0" err="1">
                <a:latin typeface="Arial Narrow" pitchFamily="34" charset="0"/>
              </a:rPr>
              <a:t>sprijinul</a:t>
            </a:r>
            <a:r>
              <a:rPr lang="en-GB" sz="2000" dirty="0">
                <a:latin typeface="Arial Narrow" pitchFamily="34" charset="0"/>
              </a:rPr>
              <a:t> a </a:t>
            </a:r>
            <a:r>
              <a:rPr lang="ro-RO" sz="2000" dirty="0">
                <a:latin typeface="Arial Narrow" pitchFamily="34" charset="0"/>
              </a:rPr>
              <a:t>6</a:t>
            </a:r>
            <a:r>
              <a:rPr lang="ro-RO" sz="2000" dirty="0" smtClean="0">
                <a:latin typeface="Arial Narrow" pitchFamily="34" charset="0"/>
              </a:rPr>
              <a:t>0</a:t>
            </a:r>
            <a:r>
              <a:rPr lang="en-GB" sz="2000" dirty="0" smtClean="0">
                <a:latin typeface="Arial Narrow" pitchFamily="34" charset="0"/>
              </a:rPr>
              <a:t>  </a:t>
            </a:r>
            <a:r>
              <a:rPr lang="en-GB" sz="2000" dirty="0">
                <a:latin typeface="Arial Narrow" pitchFamily="34" charset="0"/>
              </a:rPr>
              <a:t>de </a:t>
            </a:r>
            <a:r>
              <a:rPr lang="en-GB" sz="2000" dirty="0" err="1" smtClean="0">
                <a:latin typeface="Arial Narrow" pitchFamily="34" charset="0"/>
              </a:rPr>
              <a:t>copii</a:t>
            </a:r>
            <a:r>
              <a:rPr lang="ro-RO" sz="2000" dirty="0" smtClean="0">
                <a:latin typeface="Arial Narrow" pitchFamily="34" charset="0"/>
              </a:rPr>
              <a:t> proveniti din medii sociale defavorizate cu cate un </a:t>
            </a:r>
            <a:r>
              <a:rPr lang="en-GB" sz="2000" dirty="0" err="1" smtClean="0">
                <a:latin typeface="Arial Narrow" pitchFamily="34" charset="0"/>
              </a:rPr>
              <a:t>pachet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>
                <a:latin typeface="Arial Narrow" pitchFamily="34" charset="0"/>
              </a:rPr>
              <a:t>cu </a:t>
            </a:r>
            <a:r>
              <a:rPr lang="en-GB" sz="2000" dirty="0" err="1">
                <a:latin typeface="Arial Narrow" pitchFamily="34" charset="0"/>
              </a:rPr>
              <a:t>alimente</a:t>
            </a:r>
            <a:r>
              <a:rPr lang="en-GB" sz="2000" dirty="0">
                <a:latin typeface="Arial Narrow" pitchFamily="34" charset="0"/>
              </a:rPr>
              <a:t> </a:t>
            </a:r>
            <a:r>
              <a:rPr lang="ro-RO" sz="2000" dirty="0">
                <a:latin typeface="Arial Narrow" pitchFamily="34" charset="0"/>
              </a:rPr>
              <a:t>ș</a:t>
            </a:r>
            <a:r>
              <a:rPr lang="en-GB" sz="2000" dirty="0" err="1">
                <a:latin typeface="Arial Narrow" pitchFamily="34" charset="0"/>
              </a:rPr>
              <a:t>i</a:t>
            </a:r>
            <a:r>
              <a:rPr lang="en-GB" sz="2000" dirty="0">
                <a:latin typeface="Arial Narrow" pitchFamily="34" charset="0"/>
              </a:rPr>
              <a:t> </a:t>
            </a:r>
            <a:r>
              <a:rPr lang="en-GB" sz="2000" dirty="0" err="1" smtClean="0">
                <a:latin typeface="Arial Narrow" pitchFamily="34" charset="0"/>
              </a:rPr>
              <a:t>dulciuri</a:t>
            </a:r>
            <a:r>
              <a:rPr lang="ro-RO" sz="2000" dirty="0" smtClean="0">
                <a:latin typeface="Arial Narrow" pitchFamily="34" charset="0"/>
              </a:rPr>
              <a:t>.</a:t>
            </a:r>
          </a:p>
          <a:p>
            <a:r>
              <a:rPr lang="ro-RO" sz="2000" b="1" dirty="0" smtClean="0">
                <a:latin typeface="Arial Narrow" pitchFamily="34" charset="0"/>
              </a:rPr>
              <a:t>Progrmul Social- </a:t>
            </a:r>
            <a:r>
              <a:rPr lang="en-US" sz="2000" b="1" dirty="0" smtClean="0">
                <a:latin typeface="Arial Narrow" pitchFamily="34" charset="0"/>
              </a:rPr>
              <a:t>“</a:t>
            </a:r>
            <a:r>
              <a:rPr lang="ro-RO" sz="2000" b="1" dirty="0" smtClean="0">
                <a:latin typeface="Arial Narrow" pitchFamily="34" charset="0"/>
              </a:rPr>
              <a:t>Ora de Pregatire Scolara</a:t>
            </a:r>
            <a:r>
              <a:rPr lang="en-US" sz="2000" b="1" dirty="0" smtClean="0">
                <a:latin typeface="Arial Narrow" pitchFamily="34" charset="0"/>
              </a:rPr>
              <a:t>”- </a:t>
            </a:r>
            <a:r>
              <a:rPr lang="ro-RO" sz="2000" dirty="0" smtClean="0">
                <a:latin typeface="Arial Narrow" pitchFamily="34" charset="0"/>
              </a:rPr>
              <a:t>unde au fost oferite meditatii gratuite copiilor de gimnaziu si liceu, dar si pregatire pentru Bacalaureat. </a:t>
            </a:r>
            <a:endParaRPr lang="en-US" sz="2000" dirty="0" smtClean="0">
              <a:latin typeface="Arial Narrow" pitchFamily="34" charset="0"/>
            </a:endParaRPr>
          </a:p>
          <a:p>
            <a:r>
              <a:rPr lang="en-US" sz="2000" dirty="0" err="1" smtClean="0">
                <a:latin typeface="Arial Narrow" pitchFamily="34" charset="0"/>
              </a:rPr>
              <a:t>Oferiea</a:t>
            </a:r>
            <a:r>
              <a:rPr lang="en-US" sz="2000" dirty="0" smtClean="0">
                <a:latin typeface="Arial Narrow" pitchFamily="34" charset="0"/>
              </a:rPr>
              <a:t> de </a:t>
            </a:r>
            <a:r>
              <a:rPr lang="en-US" sz="2000" dirty="0" err="1" smtClean="0">
                <a:latin typeface="Arial Narrow" pitchFamily="34" charset="0"/>
              </a:rPr>
              <a:t>alimente</a:t>
            </a:r>
            <a:r>
              <a:rPr lang="en-US" sz="2000" dirty="0" smtClean="0">
                <a:latin typeface="Arial Narrow" pitchFamily="34" charset="0"/>
              </a:rPr>
              <a:t>( </a:t>
            </a:r>
            <a:r>
              <a:rPr lang="en-US" sz="2000" dirty="0" err="1" smtClean="0">
                <a:latin typeface="Arial Narrow" pitchFamily="34" charset="0"/>
              </a:rPr>
              <a:t>fructe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si</a:t>
            </a:r>
            <a:r>
              <a:rPr lang="en-US" sz="2000" dirty="0" smtClean="0">
                <a:latin typeface="Arial Narrow" pitchFamily="34" charset="0"/>
              </a:rPr>
              <a:t> legume) BIO </a:t>
            </a:r>
            <a:r>
              <a:rPr lang="en-US" sz="2000" dirty="0" err="1" smtClean="0">
                <a:latin typeface="Arial Narrow" pitchFamily="34" charset="0"/>
              </a:rPr>
              <a:t>cazurilor</a:t>
            </a:r>
            <a:r>
              <a:rPr lang="en-US" sz="2000" dirty="0" smtClean="0">
                <a:latin typeface="Arial Narrow" pitchFamily="34" charset="0"/>
              </a:rPr>
              <a:t> cu CES din </a:t>
            </a:r>
            <a:r>
              <a:rPr lang="en-US" sz="2000" dirty="0" err="1" smtClean="0">
                <a:latin typeface="Arial Narrow" pitchFamily="34" charset="0"/>
              </a:rPr>
              <a:t>Oltenita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si</a:t>
            </a:r>
            <a:r>
              <a:rPr lang="en-US" sz="2000" dirty="0" smtClean="0">
                <a:latin typeface="Arial Narrow" pitchFamily="34" charset="0"/>
              </a:rPr>
              <a:t> Giurgiu, </a:t>
            </a:r>
            <a:r>
              <a:rPr lang="en-US" sz="2000" dirty="0" err="1" smtClean="0">
                <a:latin typeface="Arial Narrow" pitchFamily="34" charset="0"/>
              </a:rPr>
              <a:t>provenite</a:t>
            </a:r>
            <a:r>
              <a:rPr lang="en-US" sz="2000" dirty="0" smtClean="0">
                <a:latin typeface="Arial Narrow" pitchFamily="34" charset="0"/>
              </a:rPr>
              <a:t> de la </a:t>
            </a:r>
            <a:r>
              <a:rPr lang="en-US" sz="2000" dirty="0" err="1" smtClean="0">
                <a:latin typeface="Arial Narrow" pitchFamily="34" charset="0"/>
              </a:rPr>
              <a:t>producatori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locali</a:t>
            </a:r>
            <a:r>
              <a:rPr lang="en-US" sz="2000" dirty="0" smtClean="0">
                <a:latin typeface="Arial Narrow" pitchFamily="34" charset="0"/>
              </a:rPr>
              <a:t> din</a:t>
            </a:r>
            <a:r>
              <a:rPr lang="ro-RO" sz="2000" dirty="0" smtClean="0">
                <a:latin typeface="Arial Narrow" pitchFamily="34" charset="0"/>
              </a:rPr>
              <a:t> Dichiseni si</a:t>
            </a:r>
            <a:r>
              <a:rPr lang="en-US" sz="2000" dirty="0" smtClean="0">
                <a:latin typeface="Arial Narrow" pitchFamily="34" charset="0"/>
              </a:rPr>
              <a:t> Giurgiu( </a:t>
            </a:r>
            <a:r>
              <a:rPr lang="en-US" sz="2000" dirty="0" err="1" smtClean="0">
                <a:latin typeface="Arial Narrow" pitchFamily="34" charset="0"/>
              </a:rPr>
              <a:t>castraveti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si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cirese</a:t>
            </a:r>
            <a:r>
              <a:rPr lang="en-US" sz="2000" dirty="0" smtClean="0">
                <a:latin typeface="Arial Narrow" pitchFamily="34" charset="0"/>
              </a:rPr>
              <a:t>).</a:t>
            </a:r>
            <a:endParaRPr lang="ro-RO" sz="2000" dirty="0">
              <a:latin typeface="Arial Narrow" pitchFamily="34" charset="0"/>
            </a:endParaRPr>
          </a:p>
          <a:p>
            <a:endParaRPr lang="ro-R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38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386" y="1828800"/>
            <a:ext cx="2623978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93" y="838201"/>
            <a:ext cx="2431665" cy="3844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86" y="1828800"/>
            <a:ext cx="233422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896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576</Words>
  <Application>Microsoft Office PowerPoint</Application>
  <PresentationFormat>Widescreen</PresentationFormat>
  <Paragraphs>28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Trebuchet MS</vt:lpstr>
      <vt:lpstr>Wingdings 3</vt:lpstr>
      <vt:lpstr>Facet</vt:lpstr>
      <vt:lpstr>     </vt:lpstr>
      <vt:lpstr>Activitati din anul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aivointaaiputere2021@outlook.com</dc:creator>
  <cp:lastModifiedBy>aivointaaiputere2021@outlook.com</cp:lastModifiedBy>
  <cp:revision>2</cp:revision>
  <dcterms:created xsi:type="dcterms:W3CDTF">2022-01-03T13:59:35Z</dcterms:created>
  <dcterms:modified xsi:type="dcterms:W3CDTF">2022-01-03T14:12:18Z</dcterms:modified>
</cp:coreProperties>
</file>